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89" r:id="rId6"/>
    <p:sldId id="290" r:id="rId7"/>
    <p:sldId id="288" r:id="rId8"/>
    <p:sldId id="287" r:id="rId9"/>
    <p:sldId id="264" r:id="rId10"/>
    <p:sldId id="273" r:id="rId11"/>
    <p:sldId id="284" r:id="rId12"/>
    <p:sldId id="274" r:id="rId13"/>
    <p:sldId id="275" r:id="rId14"/>
    <p:sldId id="276" r:id="rId15"/>
    <p:sldId id="277" r:id="rId16"/>
    <p:sldId id="278" r:id="rId17"/>
    <p:sldId id="279" r:id="rId18"/>
    <p:sldId id="266" r:id="rId19"/>
    <p:sldId id="280" r:id="rId20"/>
    <p:sldId id="281" r:id="rId21"/>
    <p:sldId id="282" r:id="rId22"/>
    <p:sldId id="285" r:id="rId23"/>
    <p:sldId id="283" r:id="rId24"/>
    <p:sldId id="286" r:id="rId25"/>
    <p:sldId id="269" r:id="rId26"/>
    <p:sldId id="271" r:id="rId27"/>
  </p:sldIdLst>
  <p:sldSz cx="18288000" cy="10287000"/>
  <p:notesSz cx="6858000" cy="9144000"/>
  <p:embeddedFontLst>
    <p:embeddedFont>
      <p:font typeface="Arial Bold" panose="020B0704020202020204" pitchFamily="34" charset="0"/>
      <p:regular r:id="rId28"/>
      <p:bold r:id="rId29"/>
    </p:embeddedFont>
    <p:embeddedFont>
      <p:font typeface="Bevan" panose="020B0604020202020204" charset="0"/>
      <p:regular r:id="rId30"/>
    </p:embeddedFont>
    <p:embeddedFont>
      <p:font typeface="Chonburi" panose="00000500000000000000" pitchFamily="2" charset="-34"/>
      <p:regular r:id="rId31"/>
    </p:embeddedFont>
    <p:embeddedFont>
      <p:font typeface="Garet" panose="020B0604020202020204" charset="0"/>
      <p:regular r:id="rId32"/>
    </p:embeddedFont>
    <p:embeddedFont>
      <p:font typeface="Garet Bold" panose="020B0604020202020204" charset="0"/>
      <p:regular r:id="rId33"/>
    </p:embeddedFont>
    <p:embeddedFont>
      <p:font typeface="Poppins Bold" panose="020B0604020202020204" charset="0"/>
      <p:regular r:id="rId34"/>
    </p:embeddedFont>
    <p:embeddedFont>
      <p:font typeface="Poppins Medium Bold" panose="020B0604020202020204" charset="0"/>
      <p:regular r:id="rId35"/>
    </p:embeddedFont>
    <p:embeddedFont>
      <p:font typeface="Prompt" panose="00000500000000000000" pitchFamily="2" charset="-34"/>
      <p:regular r:id="rId36"/>
      <p:bold r:id="rId37"/>
      <p:italic r:id="rId38"/>
      <p:boldItalic r:id="rId39"/>
    </p:embeddedFont>
    <p:embeddedFont>
      <p:font typeface="Prompt Bold" panose="00000800000000000000" charset="-34"/>
      <p:regular r:id="rId40"/>
    </p:embeddedFont>
    <p:embeddedFont>
      <p:font typeface="Sigmar One" panose="020B060402020202020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6D8E81-CBC2-470A-A5C1-75FA2B548B5B}" v="31" dt="2024-03-19T10:07:41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5" autoAdjust="0"/>
    <p:restoredTop sz="94622" autoAdjust="0"/>
  </p:normalViewPr>
  <p:slideViewPr>
    <p:cSldViewPr>
      <p:cViewPr varScale="1">
        <p:scale>
          <a:sx n="77" d="100"/>
          <a:sy n="77" d="100"/>
        </p:scale>
        <p:origin x="168" y="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468520">
            <a:off x="8765137" y="5414462"/>
            <a:ext cx="4054638" cy="3471784"/>
          </a:xfrm>
          <a:custGeom>
            <a:avLst/>
            <a:gdLst/>
            <a:ahLst/>
            <a:cxnLst/>
            <a:rect l="l" t="t" r="r" b="b"/>
            <a:pathLst>
              <a:path w="4054638" h="3471784">
                <a:moveTo>
                  <a:pt x="0" y="0"/>
                </a:moveTo>
                <a:lnTo>
                  <a:pt x="4054638" y="0"/>
                </a:lnTo>
                <a:lnTo>
                  <a:pt x="4054638" y="3471784"/>
                </a:lnTo>
                <a:lnTo>
                  <a:pt x="0" y="3471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Freeform 3"/>
          <p:cNvSpPr/>
          <p:nvPr/>
        </p:nvSpPr>
        <p:spPr>
          <a:xfrm rot="-5480251">
            <a:off x="13982604" y="2537558"/>
            <a:ext cx="4259402" cy="2103080"/>
          </a:xfrm>
          <a:custGeom>
            <a:avLst/>
            <a:gdLst/>
            <a:ahLst/>
            <a:cxnLst/>
            <a:rect l="l" t="t" r="r" b="b"/>
            <a:pathLst>
              <a:path w="4259402" h="2103080">
                <a:moveTo>
                  <a:pt x="0" y="0"/>
                </a:moveTo>
                <a:lnTo>
                  <a:pt x="4259402" y="0"/>
                </a:lnTo>
                <a:lnTo>
                  <a:pt x="4259402" y="2103080"/>
                </a:lnTo>
                <a:lnTo>
                  <a:pt x="0" y="2103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4" name="Group 4"/>
          <p:cNvGrpSpPr/>
          <p:nvPr/>
        </p:nvGrpSpPr>
        <p:grpSpPr>
          <a:xfrm>
            <a:off x="10609908" y="2707022"/>
            <a:ext cx="6472482" cy="647248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AAB24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6" name="Freeform 6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7" name="Freeform 7"/>
          <p:cNvSpPr/>
          <p:nvPr/>
        </p:nvSpPr>
        <p:spPr>
          <a:xfrm>
            <a:off x="0" y="0"/>
            <a:ext cx="3977739" cy="2367374"/>
          </a:xfrm>
          <a:custGeom>
            <a:avLst/>
            <a:gdLst/>
            <a:ahLst/>
            <a:cxnLst/>
            <a:rect l="l" t="t" r="r" b="b"/>
            <a:pathLst>
              <a:path w="3977739" h="2367374">
                <a:moveTo>
                  <a:pt x="0" y="0"/>
                </a:moveTo>
                <a:lnTo>
                  <a:pt x="3977739" y="0"/>
                </a:lnTo>
                <a:lnTo>
                  <a:pt x="3977739" y="2367374"/>
                </a:lnTo>
                <a:lnTo>
                  <a:pt x="0" y="23673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8" name="Freeform 8"/>
          <p:cNvSpPr/>
          <p:nvPr/>
        </p:nvSpPr>
        <p:spPr>
          <a:xfrm flipH="1" flipV="1">
            <a:off x="14312531" y="7919626"/>
            <a:ext cx="3977739" cy="2367374"/>
          </a:xfrm>
          <a:custGeom>
            <a:avLst/>
            <a:gdLst/>
            <a:ahLst/>
            <a:cxnLst/>
            <a:rect l="l" t="t" r="r" b="b"/>
            <a:pathLst>
              <a:path w="3977739" h="2367374">
                <a:moveTo>
                  <a:pt x="3977739" y="2367374"/>
                </a:moveTo>
                <a:lnTo>
                  <a:pt x="0" y="2367374"/>
                </a:lnTo>
                <a:lnTo>
                  <a:pt x="0" y="0"/>
                </a:lnTo>
                <a:lnTo>
                  <a:pt x="3977739" y="0"/>
                </a:lnTo>
                <a:lnTo>
                  <a:pt x="3977739" y="2367374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9" name="Group 9"/>
          <p:cNvGrpSpPr/>
          <p:nvPr/>
        </p:nvGrpSpPr>
        <p:grpSpPr>
          <a:xfrm>
            <a:off x="2298715" y="7003763"/>
            <a:ext cx="400050" cy="40005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3707" y="7003763"/>
            <a:ext cx="400050" cy="40005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7003763"/>
            <a:ext cx="400050" cy="400050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2831085"/>
            <a:ext cx="9991837" cy="1113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60"/>
              </a:lnSpc>
            </a:pPr>
            <a:r>
              <a:rPr lang="en-US" sz="8000" dirty="0" err="1">
                <a:solidFill>
                  <a:srgbClr val="454545"/>
                </a:solidFill>
                <a:latin typeface="Bevan"/>
              </a:rPr>
              <a:t>DỰ</a:t>
            </a:r>
            <a:r>
              <a:rPr lang="en-US" sz="8000" dirty="0">
                <a:solidFill>
                  <a:srgbClr val="454545"/>
                </a:solidFill>
                <a:latin typeface="Bevan"/>
              </a:rPr>
              <a:t> </a:t>
            </a:r>
            <a:r>
              <a:rPr lang="en-US" sz="8000" dirty="0" err="1">
                <a:solidFill>
                  <a:srgbClr val="454545"/>
                </a:solidFill>
                <a:latin typeface="Bevan"/>
              </a:rPr>
              <a:t>ÁN</a:t>
            </a:r>
            <a:r>
              <a:rPr lang="en-US" sz="8000" dirty="0">
                <a:solidFill>
                  <a:srgbClr val="454545"/>
                </a:solidFill>
                <a:latin typeface="Bevan"/>
              </a:rPr>
              <a:t>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068066"/>
            <a:ext cx="15710984" cy="245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41"/>
              </a:lnSpc>
            </a:pPr>
            <a:r>
              <a:rPr lang="en-US" sz="7101" spc="376" dirty="0" err="1">
                <a:solidFill>
                  <a:srgbClr val="668406"/>
                </a:solidFill>
                <a:latin typeface="Bevan"/>
              </a:rPr>
              <a:t>CÔNG</a:t>
            </a:r>
            <a:r>
              <a:rPr lang="en-US" sz="7101" spc="376" dirty="0">
                <a:solidFill>
                  <a:srgbClr val="668406"/>
                </a:solidFill>
                <a:latin typeface="Bevan"/>
              </a:rPr>
              <a:t> </a:t>
            </a:r>
            <a:r>
              <a:rPr lang="en-US" sz="7101" spc="376" dirty="0" err="1">
                <a:solidFill>
                  <a:srgbClr val="668406"/>
                </a:solidFill>
                <a:latin typeface="Bevan"/>
              </a:rPr>
              <a:t>NGHỆ</a:t>
            </a:r>
            <a:r>
              <a:rPr lang="en-US" sz="7101" spc="376" dirty="0">
                <a:solidFill>
                  <a:srgbClr val="668406"/>
                </a:solidFill>
                <a:latin typeface="Bevan"/>
              </a:rPr>
              <a:t> </a:t>
            </a:r>
          </a:p>
          <a:p>
            <a:pPr algn="just">
              <a:lnSpc>
                <a:spcPts val="9941"/>
              </a:lnSpc>
              <a:spcBef>
                <a:spcPct val="0"/>
              </a:spcBef>
            </a:pPr>
            <a:r>
              <a:rPr lang="en-US" sz="7101" spc="376" dirty="0">
                <a:solidFill>
                  <a:srgbClr val="668406"/>
                </a:solidFill>
                <a:latin typeface="Bevan"/>
              </a:rPr>
              <a:t>THÔNG TIN 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2060" y="7885450"/>
            <a:ext cx="9939480" cy="1500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87"/>
              </a:lnSpc>
            </a:pP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ĐỀ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TÀI: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TÌM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HIỂU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VỀ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ITEMSET MINING – </a:t>
            </a:r>
          </a:p>
          <a:p>
            <a:pPr algn="ctr">
              <a:lnSpc>
                <a:spcPts val="3887"/>
              </a:lnSpc>
            </a:pP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CÀI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ĐẶT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THUẬT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</a:t>
            </a:r>
            <a:r>
              <a:rPr lang="en-US" sz="3500" b="1" dirty="0" err="1">
                <a:solidFill>
                  <a:srgbClr val="273204"/>
                </a:solidFill>
                <a:latin typeface="Arial Bold"/>
              </a:rPr>
              <a:t>TOÁN</a:t>
            </a:r>
            <a:r>
              <a:rPr lang="en-US" sz="3500" b="1" dirty="0">
                <a:solidFill>
                  <a:srgbClr val="273204"/>
                </a:solidFill>
                <a:latin typeface="Arial Bold"/>
              </a:rPr>
              <a:t> HIGH OCCUPANCY ITEMSET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836329" y="2933443"/>
            <a:ext cx="6019640" cy="6019640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20" name="Freeform 20"/>
          <p:cNvSpPr/>
          <p:nvPr/>
        </p:nvSpPr>
        <p:spPr>
          <a:xfrm>
            <a:off x="11213031" y="3503294"/>
            <a:ext cx="5234321" cy="4726156"/>
          </a:xfrm>
          <a:custGeom>
            <a:avLst/>
            <a:gdLst/>
            <a:ahLst/>
            <a:cxnLst/>
            <a:rect l="l" t="t" r="r" b="b"/>
            <a:pathLst>
              <a:path w="5234321" h="4726156">
                <a:moveTo>
                  <a:pt x="0" y="0"/>
                </a:moveTo>
                <a:lnTo>
                  <a:pt x="5234321" y="0"/>
                </a:lnTo>
                <a:lnTo>
                  <a:pt x="5234321" y="4726156"/>
                </a:lnTo>
                <a:lnTo>
                  <a:pt x="0" y="47261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2" name="Group 3">
            <a:extLst>
              <a:ext uri="{FF2B5EF4-FFF2-40B4-BE49-F238E27FC236}">
                <a16:creationId xmlns:a16="http://schemas.microsoft.com/office/drawing/2014/main" id="{F394E4F7-DE71-D15A-20CB-69E90E8D29D5}"/>
              </a:ext>
            </a:extLst>
          </p:cNvPr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8B3AE200-6304-B5AF-13EB-6F728D26ED9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4" name="Group 5">
            <a:extLst>
              <a:ext uri="{FF2B5EF4-FFF2-40B4-BE49-F238E27FC236}">
                <a16:creationId xmlns:a16="http://schemas.microsoft.com/office/drawing/2014/main" id="{298A7D44-290A-7E6B-9A30-9896A975B950}"/>
              </a:ext>
            </a:extLst>
          </p:cNvPr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7961271-78A5-B3D3-8EC3-66301161C5B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6" name="Group 7">
            <a:extLst>
              <a:ext uri="{FF2B5EF4-FFF2-40B4-BE49-F238E27FC236}">
                <a16:creationId xmlns:a16="http://schemas.microsoft.com/office/drawing/2014/main" id="{26F4C5F2-F328-C835-B22E-2D74F175ED27}"/>
              </a:ext>
            </a:extLst>
          </p:cNvPr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FE696BB-5CEB-99FD-CCB0-517123DBFEA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8" name="TextBox 9">
            <a:extLst>
              <a:ext uri="{FF2B5EF4-FFF2-40B4-BE49-F238E27FC236}">
                <a16:creationId xmlns:a16="http://schemas.microsoft.com/office/drawing/2014/main" id="{FA15E09D-390C-E3DB-6391-4F2646ABCDB8}"/>
              </a:ext>
            </a:extLst>
          </p:cNvPr>
          <p:cNvSpPr txBox="1"/>
          <p:nvPr/>
        </p:nvSpPr>
        <p:spPr>
          <a:xfrm>
            <a:off x="1028700" y="1843003"/>
            <a:ext cx="16055685" cy="128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9"/>
              </a:lnSpc>
              <a:spcBef>
                <a:spcPct val="0"/>
              </a:spcBef>
            </a:pPr>
            <a:r>
              <a:rPr lang="en-US" sz="3999" dirty="0">
                <a:solidFill>
                  <a:srgbClr val="27320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THUẬT TOÁN HEP (MINING HIGH OCCUPANCY ITEMSETS WITH EFFICIENT PRUNING STRATEGY)</a:t>
            </a: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174504BB-8518-61FD-1D33-090DE01B75CE}"/>
              </a:ext>
            </a:extLst>
          </p:cNvPr>
          <p:cNvSpPr txBox="1"/>
          <p:nvPr/>
        </p:nvSpPr>
        <p:spPr>
          <a:xfrm>
            <a:off x="2895600" y="4154915"/>
            <a:ext cx="9144000" cy="4747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Threshold</a:t>
            </a:r>
          </a:p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Occupancy-list</a:t>
            </a:r>
          </a:p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</a:p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UBO</a:t>
            </a:r>
            <a:endParaRPr lang="en-US" sz="3500" b="1" spc="28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35026" lvl="1" indent="-4572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500" b="1" spc="28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Occupancy</a:t>
            </a: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59C22DE8-F91C-9499-6BC5-24EB1CC5EF73}"/>
              </a:ext>
            </a:extLst>
          </p:cNvPr>
          <p:cNvSpPr txBox="1"/>
          <p:nvPr/>
        </p:nvSpPr>
        <p:spPr>
          <a:xfrm>
            <a:off x="1062087" y="3248539"/>
            <a:ext cx="7679713" cy="8559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24"/>
              </a:lnSpc>
              <a:spcBef>
                <a:spcPct val="0"/>
              </a:spcBef>
            </a:pPr>
            <a:r>
              <a:rPr lang="en-US" sz="4800" dirty="0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Thành </a:t>
            </a:r>
            <a:r>
              <a:rPr lang="en-US" sz="4800" dirty="0" err="1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phần</a:t>
            </a:r>
            <a:r>
              <a:rPr lang="en-US" sz="4800" dirty="0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4800" dirty="0" err="1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cơ</a:t>
            </a:r>
            <a:r>
              <a:rPr lang="en-US" sz="4800" dirty="0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4800" dirty="0" err="1">
                <a:solidFill>
                  <a:srgbClr val="4B8224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bản</a:t>
            </a:r>
            <a:endParaRPr lang="en-US" sz="4800" dirty="0">
              <a:solidFill>
                <a:srgbClr val="4B8224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45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9" name="TextBox 9"/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95943" y="3117547"/>
            <a:ext cx="9115144" cy="4052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 algn="just">
              <a:lnSpc>
                <a:spcPct val="150000"/>
              </a:lnSpc>
              <a:buFont typeface="Arial"/>
              <a:buChar char="•"/>
            </a:pP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 (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item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hoặc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vị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561334" lvl="1" indent="-280667" algn="just">
              <a:lnSpc>
                <a:spcPct val="150000"/>
              </a:lnSpc>
              <a:buFont typeface="Arial"/>
              <a:buChar char="•"/>
            </a:pP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Transaction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item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ngược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7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>
                <a:solidFill>
                  <a:srgbClr val="668406"/>
                </a:solidFill>
                <a:latin typeface="Garet Bold"/>
              </a:rPr>
              <a:t>Transaction</a:t>
            </a:r>
          </a:p>
        </p:txBody>
      </p:sp>
    </p:spTree>
    <p:extLst>
      <p:ext uri="{BB962C8B-B14F-4D97-AF65-F5344CB8AC3E}">
        <p14:creationId xmlns:p14="http://schemas.microsoft.com/office/powerpoint/2010/main" val="381405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895943" y="3117547"/>
            <a:ext cx="9115144" cy="2863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0667" lvl="1" algn="just">
              <a:lnSpc>
                <a:spcPct val="150000"/>
              </a:lnSpc>
            </a:pP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Threshold (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ngưỡng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chấp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sẽ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nhỏ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ngưỡng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chấp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Threshold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21A06033-C1E2-80E2-5402-CFAFB5E3124F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2585161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641749" y="2510048"/>
            <a:ext cx="9115144" cy="212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 algn="just">
              <a:lnSpc>
                <a:spcPct val="150000"/>
              </a:lnSpc>
              <a:buFont typeface="Arial"/>
              <a:buChar char="•"/>
            </a:pP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Cấu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vụ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HEP.</a:t>
            </a:r>
          </a:p>
          <a:p>
            <a:pPr marL="561334" lvl="1" indent="-280667" algn="just">
              <a:lnSpc>
                <a:spcPct val="150000"/>
              </a:lnSpc>
              <a:buFont typeface="Arial"/>
              <a:buChar char="•"/>
            </a:pPr>
            <a:r>
              <a:rPr lang="en-US" sz="32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Vd</a:t>
            </a:r>
            <a:r>
              <a:rPr lang="en-US" sz="32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b="1" cap="all" dirty="0">
                <a:solidFill>
                  <a:srgbClr val="66840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Occupancy-list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E71FAA-33D6-4BBA-91E8-1D9B589E9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4705067"/>
            <a:ext cx="6362419" cy="28029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BD5256-A4B8-C337-952B-FBBD963DE0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7886700"/>
            <a:ext cx="6847370" cy="1828800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E89477DB-F719-A859-126F-08E5258511B2}"/>
              </a:ext>
            </a:extLst>
          </p:cNvPr>
          <p:cNvSpPr/>
          <p:nvPr/>
        </p:nvSpPr>
        <p:spPr>
          <a:xfrm>
            <a:off x="7930454" y="8523453"/>
            <a:ext cx="1037943" cy="5552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975B64D-FED4-2131-9B38-BCCB3A2A378A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3492123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641749" y="2628900"/>
            <a:ext cx="9115144" cy="654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2167" lvl="1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tần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suất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52167" lvl="1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VD: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100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1000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bao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sữa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"bánh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mì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",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mức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10%.</a:t>
            </a:r>
          </a:p>
          <a:p>
            <a:pPr marL="852167" lvl="1" indent="-5715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3600" b="1" spc="114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b="1" cap="all" dirty="0">
                <a:solidFill>
                  <a:srgbClr val="66840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74A1F03D-68B3-E0E4-F934-ACBCB5E9FF7E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19692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895943" y="2218143"/>
            <a:ext cx="9363357" cy="54764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UBO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(Upper-bound Occupancy)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itemset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database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nhưng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giữ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trả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ngưỡng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chấp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400" b="1" spc="114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endParaRPr lang="en-US" sz="2400" b="1" spc="114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endParaRPr lang="en-US" sz="2400" b="1" spc="114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4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VD: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7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dirty="0" err="1">
                <a:solidFill>
                  <a:srgbClr val="668406"/>
                </a:solidFill>
                <a:latin typeface="Garet Bold"/>
              </a:rPr>
              <a:t>UBO</a:t>
            </a:r>
            <a:endParaRPr lang="en-US" sz="5499" dirty="0">
              <a:solidFill>
                <a:srgbClr val="668406"/>
              </a:solidFill>
              <a:latin typeface="Garet Bold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F2FBD1-5828-FB6D-002D-2352A6DD9C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0" y="6040343"/>
            <a:ext cx="2228850" cy="685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8A56B2A-8F4F-80FA-7CD8-D3E1978449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6726143"/>
            <a:ext cx="7443676" cy="2671748"/>
          </a:xfrm>
          <a:prstGeom prst="rect">
            <a:avLst/>
          </a:prstGeom>
        </p:spPr>
      </p:pic>
      <p:sp>
        <p:nvSpPr>
          <p:cNvPr id="12" name="TextBox 9">
            <a:extLst>
              <a:ext uri="{FF2B5EF4-FFF2-40B4-BE49-F238E27FC236}">
                <a16:creationId xmlns:a16="http://schemas.microsoft.com/office/drawing/2014/main" id="{C8C29693-8F7D-D675-A443-CF901C3E05E7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181979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895942" y="3117546"/>
            <a:ext cx="9363357" cy="49250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Độ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chiếm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dụng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trong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transaction.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Chỉ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số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này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xác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định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xem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1 itemset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chiếm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bao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nhiêu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trong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1 transaction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có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trong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database.</a:t>
            </a: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Công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599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thức</a:t>
            </a: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:</a:t>
            </a: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endParaRPr lang="en-US" sz="2599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pPr marL="561334" lvl="1" indent="-280667" algn="just">
              <a:lnSpc>
                <a:spcPts val="4315"/>
              </a:lnSpc>
              <a:buFont typeface="Arial"/>
              <a:buChar char="•"/>
            </a:pPr>
            <a:endParaRPr lang="en-US" sz="2599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pPr marL="280667" lvl="1" algn="just">
              <a:lnSpc>
                <a:spcPts val="4315"/>
              </a:lnSpc>
            </a:pPr>
            <a:endParaRPr lang="en-US" sz="2599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pPr marL="280667" lvl="1" algn="just">
              <a:lnSpc>
                <a:spcPts val="4315"/>
              </a:lnSpc>
            </a:pPr>
            <a:r>
              <a:rPr lang="en-US" sz="2599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VD:</a:t>
            </a:r>
          </a:p>
          <a:p>
            <a:pPr marL="280667" lvl="1" algn="just">
              <a:lnSpc>
                <a:spcPts val="4315"/>
              </a:lnSpc>
            </a:pPr>
            <a:endParaRPr lang="en-US" sz="2599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Occupancy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8E4A58-D347-DA61-82CE-CB705488E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5800" y="5295900"/>
            <a:ext cx="2904803" cy="12869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A646D7-0E3D-16C7-E467-9E4F20AE0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1600" y="6972300"/>
            <a:ext cx="8730300" cy="551388"/>
          </a:xfrm>
          <a:prstGeom prst="rect">
            <a:avLst/>
          </a:prstGeom>
        </p:spPr>
      </p:pic>
      <p:sp>
        <p:nvSpPr>
          <p:cNvPr id="12" name="TextBox 9">
            <a:extLst>
              <a:ext uri="{FF2B5EF4-FFF2-40B4-BE49-F238E27FC236}">
                <a16:creationId xmlns:a16="http://schemas.microsoft.com/office/drawing/2014/main" id="{B1A7E9ED-FED8-A124-B5F9-984CEEE09AFC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1172609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Mã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giả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thuật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HEP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CCCCDB-267A-A064-3C02-44C9E179A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1487" y="2202221"/>
            <a:ext cx="7529862" cy="70422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5D2CFEB-AF33-7F3A-C6E6-3D5C81323C0C}"/>
              </a:ext>
            </a:extLst>
          </p:cNvPr>
          <p:cNvSpPr txBox="1"/>
          <p:nvPr/>
        </p:nvSpPr>
        <p:spPr>
          <a:xfrm>
            <a:off x="1565125" y="952500"/>
            <a:ext cx="4481938" cy="2293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143261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5107672" y="-3952283"/>
            <a:ext cx="6263233" cy="18897272"/>
            <a:chOff x="0" y="0"/>
            <a:chExt cx="2353310" cy="71003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7100349"/>
            </a:xfrm>
            <a:custGeom>
              <a:avLst/>
              <a:gdLst/>
              <a:ahLst/>
              <a:cxnLst/>
              <a:rect l="l" t="t" r="r" b="b"/>
              <a:pathLst>
                <a:path w="2353310" h="7100349">
                  <a:moveTo>
                    <a:pt x="784860" y="7033039"/>
                  </a:moveTo>
                  <a:cubicBezTo>
                    <a:pt x="905510" y="7073679"/>
                    <a:pt x="1042670" y="7100349"/>
                    <a:pt x="1177290" y="7100349"/>
                  </a:cubicBezTo>
                  <a:cubicBezTo>
                    <a:pt x="1311910" y="7100349"/>
                    <a:pt x="1441450" y="7077489"/>
                    <a:pt x="1560830" y="7036849"/>
                  </a:cubicBezTo>
                  <a:cubicBezTo>
                    <a:pt x="1563370" y="7035579"/>
                    <a:pt x="1565910" y="7035579"/>
                    <a:pt x="1568450" y="7034309"/>
                  </a:cubicBezTo>
                  <a:cubicBezTo>
                    <a:pt x="2016760" y="6871749"/>
                    <a:pt x="2346960" y="6442489"/>
                    <a:pt x="2353310" y="592781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5923294"/>
                  </a:lnTo>
                  <a:cubicBezTo>
                    <a:pt x="6350" y="6445029"/>
                    <a:pt x="331470" y="6874289"/>
                    <a:pt x="784860" y="7033039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408413" y="3076139"/>
            <a:ext cx="2983152" cy="2983152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012909" y="2871478"/>
            <a:ext cx="5246391" cy="5246370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t="-4134" b="-4134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646753" y="3577671"/>
            <a:ext cx="2506472" cy="212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59"/>
              </a:lnSpc>
              <a:spcBef>
                <a:spcPct val="0"/>
              </a:spcBef>
            </a:pPr>
            <a:r>
              <a:rPr lang="en-US" sz="12470">
                <a:solidFill>
                  <a:srgbClr val="FFFFFF"/>
                </a:solidFill>
                <a:latin typeface="Poppins Bold"/>
              </a:rPr>
              <a:t>03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7" name="Group 17"/>
          <p:cNvGrpSpPr/>
          <p:nvPr/>
        </p:nvGrpSpPr>
        <p:grpSpPr>
          <a:xfrm>
            <a:off x="12302234" y="3160792"/>
            <a:ext cx="4667741" cy="4667741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594336" y="3602665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90" y="0"/>
                </a:lnTo>
                <a:lnTo>
                  <a:pt x="4058790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212D11D1-5BEC-2FB1-2A14-11B84081EC28}"/>
              </a:ext>
            </a:extLst>
          </p:cNvPr>
          <p:cNvSpPr txBox="1"/>
          <p:nvPr/>
        </p:nvSpPr>
        <p:spPr>
          <a:xfrm>
            <a:off x="2274952" y="6396222"/>
            <a:ext cx="7227015" cy="17216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5400" spc="533" dirty="0">
                <a:solidFill>
                  <a:srgbClr val="F5FAE2"/>
                </a:solidFill>
                <a:latin typeface="Chonburi"/>
              </a:rPr>
              <a:t>CẢI TIẾN THUẬT TOÁN HEP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9" name="TextBox 9"/>
          <p:cNvSpPr txBox="1"/>
          <p:nvPr/>
        </p:nvSpPr>
        <p:spPr>
          <a:xfrm>
            <a:off x="1546075" y="617703"/>
            <a:ext cx="4481938" cy="3076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CẢI TIẾN 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40194" y="3117546"/>
            <a:ext cx="10119105" cy="5036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5017" lvl="1" indent="-51435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Số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lượng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kết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quả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ít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hơn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frequent itemset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giúp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người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dùng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tập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trung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hơn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vào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một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nhóm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kết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quả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95017" lvl="1" indent="-51435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Cần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quét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toàn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bộ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dataset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để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khởi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tạo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ứng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viên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95017" lvl="1" indent="-51435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Quy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trình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tính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UBO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phức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tạp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,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đòi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hỏi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tính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toàn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bộ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các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itemset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được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khởi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tạo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95017" lvl="1" indent="-51435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800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140194" y="1781016"/>
            <a:ext cx="10874851" cy="6318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Vấn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đề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của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thuật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HEP</a:t>
            </a:r>
          </a:p>
        </p:txBody>
      </p:sp>
    </p:spTree>
    <p:extLst>
      <p:ext uri="{BB962C8B-B14F-4D97-AF65-F5344CB8AC3E}">
        <p14:creationId xmlns:p14="http://schemas.microsoft.com/office/powerpoint/2010/main" val="2664890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217820"/>
            <a:ext cx="4641850" cy="699565"/>
            <a:chOff x="0" y="0"/>
            <a:chExt cx="1222545" cy="1842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22545" cy="184248"/>
            </a:xfrm>
            <a:custGeom>
              <a:avLst/>
              <a:gdLst/>
              <a:ahLst/>
              <a:cxnLst/>
              <a:rect l="l" t="t" r="r" b="b"/>
              <a:pathLst>
                <a:path w="1222545" h="184248">
                  <a:moveTo>
                    <a:pt x="0" y="0"/>
                  </a:moveTo>
                  <a:lnTo>
                    <a:pt x="1222545" y="0"/>
                  </a:lnTo>
                  <a:lnTo>
                    <a:pt x="1222545" y="184248"/>
                  </a:lnTo>
                  <a:lnTo>
                    <a:pt x="0" y="184248"/>
                  </a:lnTo>
                  <a:close/>
                </a:path>
              </a:pathLst>
            </a:custGeom>
            <a:solidFill>
              <a:srgbClr val="4B8224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222545" cy="231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646150" y="1217820"/>
            <a:ext cx="4641850" cy="699565"/>
            <a:chOff x="0" y="0"/>
            <a:chExt cx="1222545" cy="1842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2545" cy="184248"/>
            </a:xfrm>
            <a:custGeom>
              <a:avLst/>
              <a:gdLst/>
              <a:ahLst/>
              <a:cxnLst/>
              <a:rect l="l" t="t" r="r" b="b"/>
              <a:pathLst>
                <a:path w="1222545" h="184248">
                  <a:moveTo>
                    <a:pt x="0" y="0"/>
                  </a:moveTo>
                  <a:lnTo>
                    <a:pt x="1222545" y="0"/>
                  </a:lnTo>
                  <a:lnTo>
                    <a:pt x="1222545" y="184248"/>
                  </a:lnTo>
                  <a:lnTo>
                    <a:pt x="0" y="184248"/>
                  </a:lnTo>
                  <a:close/>
                </a:path>
              </a:pathLst>
            </a:custGeom>
            <a:solidFill>
              <a:srgbClr val="4B8224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22545" cy="231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0" y="4135177"/>
            <a:ext cx="13627641" cy="2597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87649" lvl="1" indent="-493824">
              <a:lnSpc>
                <a:spcPct val="200000"/>
              </a:lnSpc>
              <a:buFont typeface="Arial"/>
              <a:buChar char="•"/>
            </a:pPr>
            <a:r>
              <a:rPr lang="en-US" sz="4574" dirty="0">
                <a:solidFill>
                  <a:srgbClr val="273204"/>
                </a:solidFill>
                <a:latin typeface="Arial Bold"/>
              </a:rPr>
              <a:t>TRẦN VĂN </a:t>
            </a:r>
            <a:r>
              <a:rPr lang="en-US" sz="4574" dirty="0" err="1">
                <a:solidFill>
                  <a:srgbClr val="273204"/>
                </a:solidFill>
                <a:latin typeface="Arial Bold"/>
              </a:rPr>
              <a:t>SÁNG</a:t>
            </a:r>
            <a:r>
              <a:rPr lang="en-US" sz="4574" dirty="0">
                <a:solidFill>
                  <a:srgbClr val="273204"/>
                </a:solidFill>
                <a:latin typeface="Arial Bold"/>
              </a:rPr>
              <a:t> - 51703173</a:t>
            </a:r>
          </a:p>
          <a:p>
            <a:pPr marL="987649" lvl="1" indent="-493824">
              <a:lnSpc>
                <a:spcPct val="200000"/>
              </a:lnSpc>
              <a:buFont typeface="Arial"/>
              <a:buChar char="•"/>
            </a:pPr>
            <a:r>
              <a:rPr lang="en-US" sz="4574" dirty="0">
                <a:solidFill>
                  <a:srgbClr val="273204"/>
                </a:solidFill>
                <a:latin typeface="Arial Bold"/>
              </a:rPr>
              <a:t>TRẦN GIA THÁI - 51703184</a:t>
            </a:r>
          </a:p>
        </p:txBody>
      </p:sp>
      <p:sp>
        <p:nvSpPr>
          <p:cNvPr id="9" name="Freeform 9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3405776" y="989178"/>
            <a:ext cx="11161992" cy="1308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3"/>
              </a:lnSpc>
            </a:pPr>
            <a:r>
              <a:rPr lang="en-US" sz="10604">
                <a:solidFill>
                  <a:srgbClr val="668406"/>
                </a:solidFill>
                <a:latin typeface="Garet"/>
              </a:rPr>
              <a:t>THÀNH VIÊN</a:t>
            </a:r>
          </a:p>
        </p:txBody>
      </p:sp>
      <p:sp>
        <p:nvSpPr>
          <p:cNvPr id="11" name="Freeform 2">
            <a:extLst>
              <a:ext uri="{FF2B5EF4-FFF2-40B4-BE49-F238E27FC236}">
                <a16:creationId xmlns:a16="http://schemas.microsoft.com/office/drawing/2014/main" id="{2110781C-9522-AC3A-0562-B25A3C7A9103}"/>
              </a:ext>
            </a:extLst>
          </p:cNvPr>
          <p:cNvSpPr/>
          <p:nvPr/>
        </p:nvSpPr>
        <p:spPr>
          <a:xfrm rot="-7468520">
            <a:off x="8765137" y="5414462"/>
            <a:ext cx="4054638" cy="3471784"/>
          </a:xfrm>
          <a:custGeom>
            <a:avLst/>
            <a:gdLst/>
            <a:ahLst/>
            <a:cxnLst/>
            <a:rect l="l" t="t" r="r" b="b"/>
            <a:pathLst>
              <a:path w="4054638" h="3471784">
                <a:moveTo>
                  <a:pt x="0" y="0"/>
                </a:moveTo>
                <a:lnTo>
                  <a:pt x="4054638" y="0"/>
                </a:lnTo>
                <a:lnTo>
                  <a:pt x="4054638" y="3471784"/>
                </a:lnTo>
                <a:lnTo>
                  <a:pt x="0" y="34717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2" name="Group 4">
            <a:extLst>
              <a:ext uri="{FF2B5EF4-FFF2-40B4-BE49-F238E27FC236}">
                <a16:creationId xmlns:a16="http://schemas.microsoft.com/office/drawing/2014/main" id="{C22409A7-03C3-B6FA-DDD5-EF3EB9EDBDD5}"/>
              </a:ext>
            </a:extLst>
          </p:cNvPr>
          <p:cNvGrpSpPr/>
          <p:nvPr/>
        </p:nvGrpSpPr>
        <p:grpSpPr>
          <a:xfrm>
            <a:off x="10609908" y="2707022"/>
            <a:ext cx="6472482" cy="6472482"/>
            <a:chOff x="0" y="0"/>
            <a:chExt cx="6350000" cy="6350000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7F0EAC7-BF5A-0C7A-828C-D4FAFE4B3F3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AAB24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4" name="Freeform 8">
            <a:extLst>
              <a:ext uri="{FF2B5EF4-FFF2-40B4-BE49-F238E27FC236}">
                <a16:creationId xmlns:a16="http://schemas.microsoft.com/office/drawing/2014/main" id="{705DD993-16E4-457D-71EC-CD0D9BE64A76}"/>
              </a:ext>
            </a:extLst>
          </p:cNvPr>
          <p:cNvSpPr/>
          <p:nvPr/>
        </p:nvSpPr>
        <p:spPr>
          <a:xfrm flipH="1" flipV="1">
            <a:off x="14312531" y="7919626"/>
            <a:ext cx="3977739" cy="2367374"/>
          </a:xfrm>
          <a:custGeom>
            <a:avLst/>
            <a:gdLst/>
            <a:ahLst/>
            <a:cxnLst/>
            <a:rect l="l" t="t" r="r" b="b"/>
            <a:pathLst>
              <a:path w="3977739" h="2367374">
                <a:moveTo>
                  <a:pt x="3977739" y="2367374"/>
                </a:moveTo>
                <a:lnTo>
                  <a:pt x="0" y="2367374"/>
                </a:lnTo>
                <a:lnTo>
                  <a:pt x="0" y="0"/>
                </a:lnTo>
                <a:lnTo>
                  <a:pt x="3977739" y="0"/>
                </a:lnTo>
                <a:lnTo>
                  <a:pt x="3977739" y="2367374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5" name="Group 18">
            <a:extLst>
              <a:ext uri="{FF2B5EF4-FFF2-40B4-BE49-F238E27FC236}">
                <a16:creationId xmlns:a16="http://schemas.microsoft.com/office/drawing/2014/main" id="{48957B1B-0E87-E97C-423B-FA819A5BD56E}"/>
              </a:ext>
            </a:extLst>
          </p:cNvPr>
          <p:cNvGrpSpPr/>
          <p:nvPr/>
        </p:nvGrpSpPr>
        <p:grpSpPr>
          <a:xfrm>
            <a:off x="10836329" y="2933443"/>
            <a:ext cx="6019640" cy="6019640"/>
            <a:chOff x="0" y="0"/>
            <a:chExt cx="6350000" cy="6350000"/>
          </a:xfrm>
        </p:grpSpPr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83626CD1-F98D-6BB7-523D-3B13DA48BF5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7" name="Freeform 20">
            <a:extLst>
              <a:ext uri="{FF2B5EF4-FFF2-40B4-BE49-F238E27FC236}">
                <a16:creationId xmlns:a16="http://schemas.microsoft.com/office/drawing/2014/main" id="{9332FC5C-76B7-86B7-F658-88CEC1072273}"/>
              </a:ext>
            </a:extLst>
          </p:cNvPr>
          <p:cNvSpPr/>
          <p:nvPr/>
        </p:nvSpPr>
        <p:spPr>
          <a:xfrm>
            <a:off x="11213031" y="3503294"/>
            <a:ext cx="5234321" cy="4726156"/>
          </a:xfrm>
          <a:custGeom>
            <a:avLst/>
            <a:gdLst/>
            <a:ahLst/>
            <a:cxnLst/>
            <a:rect l="l" t="t" r="r" b="b"/>
            <a:pathLst>
              <a:path w="5234321" h="4726156">
                <a:moveTo>
                  <a:pt x="0" y="0"/>
                </a:moveTo>
                <a:lnTo>
                  <a:pt x="5234321" y="0"/>
                </a:lnTo>
                <a:lnTo>
                  <a:pt x="5234321" y="4726156"/>
                </a:lnTo>
                <a:lnTo>
                  <a:pt x="0" y="4726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/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7239001" y="2552700"/>
            <a:ext cx="10020299" cy="6760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7867" lvl="1" indent="-4572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Sử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dụng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StSet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thay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việc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sử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dụng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Occupancy-list. *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giải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thích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them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về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StSet</a:t>
            </a:r>
            <a:endParaRPr lang="en-US" sz="2800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pPr marL="737867" lvl="1" indent="-4572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Nếu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chiều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dài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của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StSet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không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lớn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hơn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ngưỡng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chấp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nhận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thì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bỏ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qua itemset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này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37867" lvl="1" indent="-4572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Áp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dụng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tính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chất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lớp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tương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đương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37867" lvl="1" indent="-4572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Dataset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có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toàn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bộ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transaction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có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độ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dài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bằng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nhau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thì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bỏ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qua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bước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tính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2800" spc="114" dirty="0" err="1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UBO</a:t>
            </a:r>
            <a:r>
              <a:rPr lang="en-US" sz="2800" spc="114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.</a:t>
            </a:r>
          </a:p>
          <a:p>
            <a:pPr marL="737867" lvl="1" indent="-4572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800" spc="114" dirty="0">
              <a:solidFill>
                <a:srgbClr val="0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Cải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tiến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thuật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cap="all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toán</a:t>
            </a:r>
            <a:r>
              <a:rPr lang="en-US" sz="5499" cap="all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HEP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B7A3791B-3D78-FE05-0C08-7F5A30E38A3D}"/>
              </a:ext>
            </a:extLst>
          </p:cNvPr>
          <p:cNvSpPr txBox="1"/>
          <p:nvPr/>
        </p:nvSpPr>
        <p:spPr>
          <a:xfrm>
            <a:off x="1546075" y="617703"/>
            <a:ext cx="4481938" cy="3076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CẢI TIẾN THUẬT TOÁN </a:t>
            </a:r>
          </a:p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HEP</a:t>
            </a:r>
          </a:p>
        </p:txBody>
      </p:sp>
    </p:spTree>
    <p:extLst>
      <p:ext uri="{BB962C8B-B14F-4D97-AF65-F5344CB8AC3E}">
        <p14:creationId xmlns:p14="http://schemas.microsoft.com/office/powerpoint/2010/main" val="353654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527B1D56-E8B8-C825-BDBC-182DD955BD2B}"/>
              </a:ext>
            </a:extLst>
          </p:cNvPr>
          <p:cNvSpPr/>
          <p:nvPr/>
        </p:nvSpPr>
        <p:spPr>
          <a:xfrm>
            <a:off x="1542641" y="2781300"/>
            <a:ext cx="14992759" cy="6947549"/>
          </a:xfrm>
          <a:custGeom>
            <a:avLst/>
            <a:gdLst/>
            <a:ahLst/>
            <a:cxnLst/>
            <a:rect l="l" t="t" r="r" b="b"/>
            <a:pathLst>
              <a:path w="14992759" h="6947549">
                <a:moveTo>
                  <a:pt x="0" y="0"/>
                </a:moveTo>
                <a:lnTo>
                  <a:pt x="14992759" y="0"/>
                </a:lnTo>
                <a:lnTo>
                  <a:pt x="14992759" y="6947549"/>
                </a:lnTo>
                <a:lnTo>
                  <a:pt x="0" y="69475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710CC2-709F-DF22-7F31-3AB8CEBE472D}"/>
              </a:ext>
            </a:extLst>
          </p:cNvPr>
          <p:cNvSpPr txBox="1"/>
          <p:nvPr/>
        </p:nvSpPr>
        <p:spPr>
          <a:xfrm>
            <a:off x="1028700" y="1843003"/>
            <a:ext cx="16690009" cy="133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9"/>
              </a:lnSpc>
              <a:spcBef>
                <a:spcPct val="0"/>
              </a:spcBef>
            </a:pP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THUẬT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TOÁN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FHOI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(FAST HIGH OCCUPANCY ITEMSET MINING).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Giải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thích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them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về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set enumeration tree</a:t>
            </a:r>
          </a:p>
        </p:txBody>
      </p:sp>
    </p:spTree>
    <p:extLst>
      <p:ext uri="{BB962C8B-B14F-4D97-AF65-F5344CB8AC3E}">
        <p14:creationId xmlns:p14="http://schemas.microsoft.com/office/powerpoint/2010/main" val="150819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1843003"/>
            <a:ext cx="16690009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9"/>
              </a:lnSpc>
              <a:spcBef>
                <a:spcPct val="0"/>
              </a:spcBef>
            </a:pP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THUẬT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TOÁN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</a:t>
            </a:r>
            <a:r>
              <a:rPr lang="en-US" sz="3999" dirty="0" err="1">
                <a:solidFill>
                  <a:schemeClr val="accent3">
                    <a:lumMod val="50000"/>
                  </a:schemeClr>
                </a:solidFill>
                <a:latin typeface="Prompt Bold"/>
              </a:rPr>
              <a:t>FHOI</a:t>
            </a: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 (FAST HIGH OCCUPANCY ITEMSET MINING)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2CBF4C-4718-8334-CA29-411A4FE5B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705100"/>
            <a:ext cx="5887273" cy="4572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6619E5-66FA-E502-1DF4-B533FFA15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6279" y="2818597"/>
            <a:ext cx="6344535" cy="57539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9DF720-DA15-4379-DEB0-56AEE8422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3061" y="2856936"/>
            <a:ext cx="4963218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04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E214565A-EFAC-BC05-FD9A-9A24628C128C}"/>
              </a:ext>
            </a:extLst>
          </p:cNvPr>
          <p:cNvSpPr/>
          <p:nvPr/>
        </p:nvSpPr>
        <p:spPr>
          <a:xfrm>
            <a:off x="1533873" y="3578307"/>
            <a:ext cx="15220255" cy="6011246"/>
          </a:xfrm>
          <a:custGeom>
            <a:avLst/>
            <a:gdLst/>
            <a:ahLst/>
            <a:cxnLst/>
            <a:rect l="l" t="t" r="r" b="b"/>
            <a:pathLst>
              <a:path w="15220255" h="6011246">
                <a:moveTo>
                  <a:pt x="0" y="0"/>
                </a:moveTo>
                <a:lnTo>
                  <a:pt x="15220254" y="0"/>
                </a:lnTo>
                <a:lnTo>
                  <a:pt x="15220254" y="6011246"/>
                </a:lnTo>
                <a:lnTo>
                  <a:pt x="0" y="60112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E7D16E-A4F8-E157-7104-802219F9F5DE}"/>
              </a:ext>
            </a:extLst>
          </p:cNvPr>
          <p:cNvSpPr txBox="1"/>
          <p:nvPr/>
        </p:nvSpPr>
        <p:spPr>
          <a:xfrm>
            <a:off x="1028700" y="1843003"/>
            <a:ext cx="15917789" cy="133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59"/>
              </a:lnSpc>
              <a:spcBef>
                <a:spcPct val="0"/>
              </a:spcBef>
            </a:pP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THUẬT TOÁN DFHOI (DEPTH FIRST SEARCH FOR HIGH OCCUPANCY ITEMSET MINING) </a:t>
            </a:r>
          </a:p>
        </p:txBody>
      </p:sp>
    </p:spTree>
    <p:extLst>
      <p:ext uri="{BB962C8B-B14F-4D97-AF65-F5344CB8AC3E}">
        <p14:creationId xmlns:p14="http://schemas.microsoft.com/office/powerpoint/2010/main" val="117547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3987" y="1844809"/>
            <a:ext cx="15917789" cy="133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59"/>
              </a:lnSpc>
              <a:spcBef>
                <a:spcPct val="0"/>
              </a:spcBef>
            </a:pPr>
            <a:r>
              <a:rPr lang="en-US" sz="3999" dirty="0">
                <a:solidFill>
                  <a:schemeClr val="accent3">
                    <a:lumMod val="50000"/>
                  </a:schemeClr>
                </a:solidFill>
                <a:latin typeface="Prompt Bold"/>
              </a:rPr>
              <a:t>THUẬT TOÁN DFHOI (DEPTH FIRST SEARCH FOR HIGH OCCUPANCY ITEMSET MINING)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420A12-FA80-BEB6-F0D3-B702D718C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037" y="4117288"/>
            <a:ext cx="6201640" cy="28960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4B4E46-257A-0F7A-CE36-635E5F520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3857020"/>
            <a:ext cx="6201640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5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5105982" y="-3953973"/>
            <a:ext cx="6266613" cy="18897272"/>
            <a:chOff x="0" y="0"/>
            <a:chExt cx="2354580" cy="71003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7100349"/>
            </a:xfrm>
            <a:custGeom>
              <a:avLst/>
              <a:gdLst/>
              <a:ahLst/>
              <a:cxnLst/>
              <a:rect l="l" t="t" r="r" b="b"/>
              <a:pathLst>
                <a:path w="2353310" h="7100349">
                  <a:moveTo>
                    <a:pt x="784860" y="7033039"/>
                  </a:moveTo>
                  <a:cubicBezTo>
                    <a:pt x="905510" y="7073679"/>
                    <a:pt x="1042670" y="7100349"/>
                    <a:pt x="1177290" y="7100349"/>
                  </a:cubicBezTo>
                  <a:cubicBezTo>
                    <a:pt x="1311910" y="7100349"/>
                    <a:pt x="1441450" y="7077489"/>
                    <a:pt x="1560830" y="7036849"/>
                  </a:cubicBezTo>
                  <a:cubicBezTo>
                    <a:pt x="1563370" y="7035579"/>
                    <a:pt x="1565910" y="7035579"/>
                    <a:pt x="1568450" y="7034309"/>
                  </a:cubicBezTo>
                  <a:cubicBezTo>
                    <a:pt x="2016760" y="6871749"/>
                    <a:pt x="2346960" y="6442489"/>
                    <a:pt x="2353310" y="592781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5923294"/>
                  </a:lnTo>
                  <a:cubicBezTo>
                    <a:pt x="6350" y="6445029"/>
                    <a:pt x="331470" y="6874289"/>
                    <a:pt x="784860" y="7033039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408413" y="3076139"/>
            <a:ext cx="2983152" cy="2983152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012909" y="2871478"/>
            <a:ext cx="5246391" cy="5246370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t="-4134" b="-4134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859020" y="6833700"/>
            <a:ext cx="8081939" cy="123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9029"/>
              </a:lnSpc>
              <a:spcBef>
                <a:spcPct val="0"/>
              </a:spcBef>
            </a:pPr>
            <a:r>
              <a:rPr lang="en-US" sz="9600" dirty="0">
                <a:solidFill>
                  <a:srgbClr val="F5FAE2"/>
                </a:solidFill>
                <a:latin typeface="Poppins Medium Bold"/>
              </a:rPr>
              <a:t>DEMO</a:t>
            </a:r>
            <a:endParaRPr lang="en-US" sz="6999" dirty="0">
              <a:solidFill>
                <a:srgbClr val="F5FAE2"/>
              </a:solidFill>
              <a:latin typeface="Poppins Medium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646753" y="3577671"/>
            <a:ext cx="2506472" cy="212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59"/>
              </a:lnSpc>
              <a:spcBef>
                <a:spcPct val="0"/>
              </a:spcBef>
            </a:pPr>
            <a:r>
              <a:rPr lang="en-US" sz="12470">
                <a:solidFill>
                  <a:srgbClr val="FFFFFF"/>
                </a:solidFill>
                <a:latin typeface="Poppins Bold"/>
              </a:rPr>
              <a:t>04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7" name="Group 17"/>
          <p:cNvGrpSpPr/>
          <p:nvPr/>
        </p:nvGrpSpPr>
        <p:grpSpPr>
          <a:xfrm>
            <a:off x="12302234" y="3160792"/>
            <a:ext cx="4667741" cy="4667741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594336" y="3602665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90" y="0"/>
                </a:lnTo>
                <a:lnTo>
                  <a:pt x="4058790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830300" y="2348429"/>
            <a:ext cx="8915400" cy="89154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2315645" y="1466585"/>
            <a:ext cx="6079091" cy="607909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967635" y="828675"/>
            <a:ext cx="400050" cy="4000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5FAE2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332627" y="828675"/>
            <a:ext cx="400050" cy="4000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5FAE2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697620" y="828675"/>
            <a:ext cx="400050" cy="40005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5FAE2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2" name="Freeform 12"/>
          <p:cNvSpPr/>
          <p:nvPr/>
        </p:nvSpPr>
        <p:spPr>
          <a:xfrm>
            <a:off x="6559436" y="4698814"/>
            <a:ext cx="5169127" cy="5190055"/>
          </a:xfrm>
          <a:custGeom>
            <a:avLst/>
            <a:gdLst/>
            <a:ahLst/>
            <a:cxnLst/>
            <a:rect l="l" t="t" r="r" b="b"/>
            <a:pathLst>
              <a:path w="5169127" h="5190055">
                <a:moveTo>
                  <a:pt x="0" y="0"/>
                </a:moveTo>
                <a:lnTo>
                  <a:pt x="5169128" y="0"/>
                </a:lnTo>
                <a:lnTo>
                  <a:pt x="5169128" y="5190054"/>
                </a:lnTo>
                <a:lnTo>
                  <a:pt x="0" y="5190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-948740" y="2770456"/>
            <a:ext cx="5246391" cy="5246370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546471" y="3075294"/>
            <a:ext cx="9195058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67"/>
              </a:lnSpc>
            </a:pPr>
            <a:r>
              <a:rPr lang="en-US" sz="5390" dirty="0">
                <a:solidFill>
                  <a:srgbClr val="6C685A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THẦY CÙNG CÁC BẠN ĐÃ LẮNG NGHE</a:t>
            </a: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3741529" y="4506131"/>
            <a:ext cx="6528367" cy="6528341"/>
            <a:chOff x="0" y="0"/>
            <a:chExt cx="6350000" cy="63499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9" name="Group 19"/>
          <p:cNvGrpSpPr/>
          <p:nvPr/>
        </p:nvGrpSpPr>
        <p:grpSpPr>
          <a:xfrm>
            <a:off x="6810130" y="4965685"/>
            <a:ext cx="4667741" cy="4667741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21" name="Freeform 21"/>
          <p:cNvSpPr/>
          <p:nvPr/>
        </p:nvSpPr>
        <p:spPr>
          <a:xfrm>
            <a:off x="7102232" y="5407558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8"/>
                </a:lnTo>
                <a:lnTo>
                  <a:pt x="0" y="36647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2" name="TextBox 22"/>
          <p:cNvSpPr txBox="1"/>
          <p:nvPr/>
        </p:nvSpPr>
        <p:spPr>
          <a:xfrm>
            <a:off x="4148474" y="1387807"/>
            <a:ext cx="9991053" cy="161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47"/>
              </a:lnSpc>
            </a:pPr>
            <a:r>
              <a:rPr lang="en-US" sz="11633">
                <a:solidFill>
                  <a:srgbClr val="668406"/>
                </a:solidFill>
                <a:latin typeface="Sigmar One"/>
              </a:rPr>
              <a:t>CẢM ƠN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37753" y="2529622"/>
            <a:ext cx="7012495" cy="7012495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AAB24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6150137" y="3026049"/>
            <a:ext cx="6019640" cy="601964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9186" y="2529622"/>
            <a:ext cx="1688949" cy="168894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05406" y="5720199"/>
            <a:ext cx="1688949" cy="168894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 b="1">
              <a:latin typeface="+mj-lt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4228793" y="2529622"/>
            <a:ext cx="1688949" cy="1688949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215013" y="5720199"/>
            <a:ext cx="1688949" cy="1688949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 b="1">
                <a:latin typeface="+mj-lt"/>
              </a:endParaRPr>
            </a:p>
          </p:txBody>
        </p:sp>
      </p:grpSp>
      <p:sp>
        <p:nvSpPr>
          <p:cNvPr id="15" name="Freeform 15"/>
          <p:cNvSpPr/>
          <p:nvPr/>
        </p:nvSpPr>
        <p:spPr>
          <a:xfrm>
            <a:off x="6526839" y="3595900"/>
            <a:ext cx="5234321" cy="4726156"/>
          </a:xfrm>
          <a:custGeom>
            <a:avLst/>
            <a:gdLst/>
            <a:ahLst/>
            <a:cxnLst/>
            <a:rect l="l" t="t" r="r" b="b"/>
            <a:pathLst>
              <a:path w="5234321" h="4726156">
                <a:moveTo>
                  <a:pt x="0" y="0"/>
                </a:moveTo>
                <a:lnTo>
                  <a:pt x="5234322" y="0"/>
                </a:lnTo>
                <a:lnTo>
                  <a:pt x="5234322" y="4726156"/>
                </a:lnTo>
                <a:lnTo>
                  <a:pt x="0" y="47261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 b="1">
              <a:latin typeface="+mj-l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565060" y="1283271"/>
            <a:ext cx="9157877" cy="829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61"/>
              </a:lnSpc>
            </a:pPr>
            <a:r>
              <a:rPr lang="en-US" sz="6600" b="1" spc="11" dirty="0" err="1">
                <a:solidFill>
                  <a:schemeClr val="accent3">
                    <a:lumMod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NỘI</a:t>
            </a:r>
            <a:r>
              <a:rPr lang="en-US" sz="6600" b="1" spc="11" dirty="0">
                <a:solidFill>
                  <a:schemeClr val="accent3">
                    <a:lumMod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DUNG </a:t>
            </a:r>
            <a:r>
              <a:rPr lang="en-US" sz="6600" b="1" spc="11" dirty="0" err="1">
                <a:solidFill>
                  <a:schemeClr val="accent3">
                    <a:lumMod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THỰC</a:t>
            </a:r>
            <a:r>
              <a:rPr lang="en-US" sz="6600" b="1" spc="11" dirty="0">
                <a:solidFill>
                  <a:schemeClr val="accent3">
                    <a:lumMod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6600" b="1" spc="11" dirty="0" err="1">
                <a:solidFill>
                  <a:schemeClr val="accent3">
                    <a:lumMod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HIỆN</a:t>
            </a:r>
            <a:endParaRPr lang="en-US" sz="6600" b="1" spc="11" dirty="0">
              <a:solidFill>
                <a:schemeClr val="accent3">
                  <a:lumMod val="50000"/>
                </a:schemeClr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19186" y="4424470"/>
            <a:ext cx="4520533" cy="976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387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454545"/>
                </a:solidFill>
                <a:latin typeface="+mj-lt"/>
              </a:rPr>
              <a:t>GIỚI THIỆU ITEMSET MINING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67905" y="2705690"/>
            <a:ext cx="1419071" cy="1207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84"/>
              </a:lnSpc>
              <a:spcBef>
                <a:spcPct val="0"/>
              </a:spcBef>
            </a:pPr>
            <a:r>
              <a:rPr lang="en-US" sz="7060" b="1">
                <a:solidFill>
                  <a:srgbClr val="FFFFFF"/>
                </a:solidFill>
                <a:latin typeface="+mj-lt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85825" y="5896266"/>
            <a:ext cx="1755671" cy="1207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84"/>
              </a:lnSpc>
              <a:spcBef>
                <a:spcPct val="0"/>
              </a:spcBef>
            </a:pPr>
            <a:r>
              <a:rPr lang="en-US" sz="7060" b="1">
                <a:solidFill>
                  <a:srgbClr val="FFFFFF"/>
                </a:solidFill>
                <a:latin typeface="+mj-lt"/>
              </a:rPr>
              <a:t>02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9186" y="8067780"/>
            <a:ext cx="4334389" cy="47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3870"/>
              </a:lnSpc>
              <a:spcBef>
                <a:spcPct val="0"/>
              </a:spcBef>
            </a:pPr>
            <a:r>
              <a:rPr lang="en-US" sz="3000" b="1">
                <a:solidFill>
                  <a:srgbClr val="454545"/>
                </a:solidFill>
                <a:latin typeface="+mj-lt"/>
              </a:rPr>
              <a:t>THUẬT TOÁN HEP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228793" y="4424386"/>
            <a:ext cx="3744882" cy="976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387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454545"/>
                </a:solidFill>
                <a:latin typeface="+mj-lt"/>
              </a:rPr>
              <a:t>CẢI</a:t>
            </a:r>
            <a:r>
              <a:rPr lang="en-US" sz="3000" b="1" dirty="0">
                <a:solidFill>
                  <a:srgbClr val="454545"/>
                </a:solidFill>
                <a:latin typeface="+mj-lt"/>
              </a:rPr>
              <a:t> </a:t>
            </a:r>
            <a:r>
              <a:rPr lang="en-US" sz="3000" b="1" dirty="0" err="1">
                <a:solidFill>
                  <a:srgbClr val="454545"/>
                </a:solidFill>
                <a:latin typeface="+mj-lt"/>
              </a:rPr>
              <a:t>TIẾN</a:t>
            </a:r>
            <a:r>
              <a:rPr lang="en-US" sz="3000" b="1" dirty="0">
                <a:solidFill>
                  <a:srgbClr val="454545"/>
                </a:solidFill>
                <a:latin typeface="+mj-lt"/>
              </a:rPr>
              <a:t> </a:t>
            </a:r>
            <a:r>
              <a:rPr lang="en-US" sz="3000" b="1" dirty="0" err="1">
                <a:solidFill>
                  <a:srgbClr val="454545"/>
                </a:solidFill>
                <a:latin typeface="+mj-lt"/>
              </a:rPr>
              <a:t>THUẬT</a:t>
            </a:r>
            <a:r>
              <a:rPr lang="en-US" sz="3000" b="1" dirty="0">
                <a:solidFill>
                  <a:srgbClr val="454545"/>
                </a:solidFill>
                <a:latin typeface="+mj-lt"/>
              </a:rPr>
              <a:t> </a:t>
            </a:r>
            <a:r>
              <a:rPr lang="en-US" sz="3000" b="1" dirty="0" err="1">
                <a:solidFill>
                  <a:srgbClr val="454545"/>
                </a:solidFill>
                <a:latin typeface="+mj-lt"/>
              </a:rPr>
              <a:t>TOÁN</a:t>
            </a:r>
            <a:r>
              <a:rPr lang="en-US" sz="3000" b="1" dirty="0">
                <a:solidFill>
                  <a:srgbClr val="454545"/>
                </a:solidFill>
                <a:latin typeface="+mj-lt"/>
              </a:rPr>
              <a:t> HEP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377512" y="2705690"/>
            <a:ext cx="1419071" cy="120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84"/>
              </a:lnSpc>
              <a:spcBef>
                <a:spcPct val="0"/>
              </a:spcBef>
            </a:pPr>
            <a:r>
              <a:rPr lang="en-US" sz="7060" b="1">
                <a:solidFill>
                  <a:srgbClr val="FFFFFF"/>
                </a:solidFill>
                <a:latin typeface="+mj-lt"/>
              </a:rPr>
              <a:t>03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195432" y="5896266"/>
            <a:ext cx="1755671" cy="120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84"/>
              </a:lnSpc>
              <a:spcBef>
                <a:spcPct val="0"/>
              </a:spcBef>
            </a:pPr>
            <a:r>
              <a:rPr lang="en-US" sz="7060" b="1">
                <a:solidFill>
                  <a:srgbClr val="FFFFFF"/>
                </a:solidFill>
                <a:latin typeface="+mj-lt"/>
              </a:rPr>
              <a:t>04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228793" y="8067780"/>
            <a:ext cx="3744882" cy="47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3870"/>
              </a:lnSpc>
              <a:spcBef>
                <a:spcPct val="0"/>
              </a:spcBef>
            </a:pPr>
            <a:r>
              <a:rPr lang="en-US" sz="3000" b="1">
                <a:solidFill>
                  <a:srgbClr val="454545"/>
                </a:solidFill>
                <a:latin typeface="+mj-lt"/>
              </a:rPr>
              <a:t>KẾT LUẬN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5105982" y="-3953973"/>
            <a:ext cx="6266613" cy="18897272"/>
            <a:chOff x="0" y="0"/>
            <a:chExt cx="2354580" cy="71003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7100349"/>
            </a:xfrm>
            <a:custGeom>
              <a:avLst/>
              <a:gdLst/>
              <a:ahLst/>
              <a:cxnLst/>
              <a:rect l="l" t="t" r="r" b="b"/>
              <a:pathLst>
                <a:path w="2353310" h="7100349">
                  <a:moveTo>
                    <a:pt x="784860" y="7033039"/>
                  </a:moveTo>
                  <a:cubicBezTo>
                    <a:pt x="905510" y="7073679"/>
                    <a:pt x="1042670" y="7100349"/>
                    <a:pt x="1177290" y="7100349"/>
                  </a:cubicBezTo>
                  <a:cubicBezTo>
                    <a:pt x="1311910" y="7100349"/>
                    <a:pt x="1441450" y="7077489"/>
                    <a:pt x="1560830" y="7036849"/>
                  </a:cubicBezTo>
                  <a:cubicBezTo>
                    <a:pt x="1563370" y="7035579"/>
                    <a:pt x="1565910" y="7035579"/>
                    <a:pt x="1568450" y="7034309"/>
                  </a:cubicBezTo>
                  <a:cubicBezTo>
                    <a:pt x="2016760" y="6871749"/>
                    <a:pt x="2346960" y="6442489"/>
                    <a:pt x="2353310" y="592781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5923294"/>
                  </a:lnTo>
                  <a:cubicBezTo>
                    <a:pt x="6350" y="6445029"/>
                    <a:pt x="331470" y="6874289"/>
                    <a:pt x="784860" y="7033039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408413" y="3076139"/>
            <a:ext cx="2983152" cy="2983152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012909" y="2871478"/>
            <a:ext cx="5246391" cy="5246370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t="-4134" b="-4134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646753" y="3577671"/>
            <a:ext cx="2506472" cy="212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59"/>
              </a:lnSpc>
              <a:spcBef>
                <a:spcPct val="0"/>
              </a:spcBef>
            </a:pPr>
            <a:r>
              <a:rPr lang="en-US" sz="12470">
                <a:solidFill>
                  <a:srgbClr val="FFFFFF"/>
                </a:solidFill>
                <a:latin typeface="Poppins Bold"/>
              </a:rPr>
              <a:t>01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7" name="Group 17"/>
          <p:cNvGrpSpPr/>
          <p:nvPr/>
        </p:nvGrpSpPr>
        <p:grpSpPr>
          <a:xfrm>
            <a:off x="12302234" y="3160792"/>
            <a:ext cx="4667741" cy="4667741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594336" y="3602665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90" y="0"/>
                </a:lnTo>
                <a:lnTo>
                  <a:pt x="4058790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D954D8CF-3158-1402-B4A3-0AA6D8C63AD5}"/>
              </a:ext>
            </a:extLst>
          </p:cNvPr>
          <p:cNvSpPr txBox="1"/>
          <p:nvPr/>
        </p:nvSpPr>
        <p:spPr>
          <a:xfrm>
            <a:off x="1069333" y="6369732"/>
            <a:ext cx="9661312" cy="17953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000" spc="533" dirty="0">
                <a:solidFill>
                  <a:srgbClr val="F5FAE2"/>
                </a:solidFill>
                <a:latin typeface="Chonburi"/>
              </a:rPr>
              <a:t>GIỚI THIỆU ITEMSET MINING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00C58E3-1615-4125-2F18-4FB3A9C72749}"/>
              </a:ext>
            </a:extLst>
          </p:cNvPr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8D42BFA-4344-DB5C-F1F1-4776E9678063}"/>
                </a:ext>
              </a:extLst>
            </p:cNvPr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F1E9F372-AF9E-5543-0CA8-F2429C8CA4B0}"/>
              </a:ext>
            </a:extLst>
          </p:cNvPr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20C74EE-4695-7C71-CB33-C1D83FD31720}"/>
              </a:ext>
            </a:extLst>
          </p:cNvPr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1496EDF-E73C-95AB-66EC-C6F90F2B47B6}"/>
              </a:ext>
            </a:extLst>
          </p:cNvPr>
          <p:cNvSpPr txBox="1"/>
          <p:nvPr/>
        </p:nvSpPr>
        <p:spPr>
          <a:xfrm>
            <a:off x="1565125" y="952500"/>
            <a:ext cx="4481938" cy="228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 dirty="0">
                <a:solidFill>
                  <a:srgbClr val="F5FAE2"/>
                </a:solidFill>
                <a:latin typeface="Chonburi"/>
              </a:rPr>
              <a:t>GIỚI THIỆU ITEMSET MINING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63CCAB91-5ECD-3725-B8B4-FBF2E38ACD7F}"/>
              </a:ext>
            </a:extLst>
          </p:cNvPr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6AC48C0-46E0-25ED-0441-BBE205D3FB9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9F29E781-7119-3488-F41D-836581476CA0}"/>
              </a:ext>
            </a:extLst>
          </p:cNvPr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E5B117E-9FBE-DB76-BF11-239CEA8A00FA}"/>
              </a:ext>
            </a:extLst>
          </p:cNvPr>
          <p:cNvSpPr txBox="1"/>
          <p:nvPr/>
        </p:nvSpPr>
        <p:spPr>
          <a:xfrm>
            <a:off x="7470270" y="3452591"/>
            <a:ext cx="9789030" cy="4572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34"/>
              </a:lnSpc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ITEMSET MINING (</a:t>
            </a:r>
            <a:r>
              <a:rPr lang="en-US" sz="2625" spc="107" dirty="0" err="1">
                <a:solidFill>
                  <a:srgbClr val="000000"/>
                </a:solidFill>
                <a:latin typeface="Prompt Bold"/>
              </a:rPr>
              <a:t>KHAI</a:t>
            </a: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spc="107" dirty="0" err="1">
                <a:solidFill>
                  <a:srgbClr val="000000"/>
                </a:solidFill>
                <a:latin typeface="Prompt Bold"/>
              </a:rPr>
              <a:t>THÁC</a:t>
            </a: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spc="107" dirty="0" err="1">
                <a:solidFill>
                  <a:srgbClr val="000000"/>
                </a:solidFill>
                <a:latin typeface="Prompt Bold"/>
              </a:rPr>
              <a:t>TẬP</a:t>
            </a: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spc="107" dirty="0" err="1">
                <a:solidFill>
                  <a:srgbClr val="000000"/>
                </a:solidFill>
                <a:latin typeface="Prompt Bold"/>
              </a:rPr>
              <a:t>HỢP</a:t>
            </a: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spc="107" dirty="0" err="1">
                <a:solidFill>
                  <a:srgbClr val="000000"/>
                </a:solidFill>
                <a:latin typeface="Prompt Bold"/>
              </a:rPr>
              <a:t>MỤC</a:t>
            </a: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)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LÀ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MỘT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QUY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TRÌNH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QUAN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TRỌNG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TRONG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PHÂN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TÍCH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DỮ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LIỆU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VÀ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KHAI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THÁC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DỮ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LIỆU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.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NÓ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LIÊN QUAN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ĐẾN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VIỆC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TÌM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KIẾM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CÁC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TẬP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HỢP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CÁC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MỤC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(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ITEMSETS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)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XUẤT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HIỆN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CÙNG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NHAU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TRONG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MỘT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TẬP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DỮ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LIỆU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VỚI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TẦN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SUẤT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ĐÁNG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 </a:t>
            </a:r>
            <a:r>
              <a:rPr lang="en-US" sz="2625" b="1" spc="107" dirty="0" err="1">
                <a:solidFill>
                  <a:srgbClr val="000000"/>
                </a:solidFill>
                <a:latin typeface="Prompt Bold"/>
              </a:rPr>
              <a:t>KỂ</a:t>
            </a:r>
            <a:r>
              <a:rPr lang="en-US" sz="2625" b="1" spc="107" dirty="0">
                <a:solidFill>
                  <a:srgbClr val="000000"/>
                </a:solidFill>
                <a:latin typeface="Prompt Bold"/>
              </a:rPr>
              <a:t>.</a:t>
            </a:r>
          </a:p>
          <a:p>
            <a:pPr algn="just">
              <a:lnSpc>
                <a:spcPts val="3150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  <a:p>
            <a:pPr algn="just">
              <a:lnSpc>
                <a:spcPts val="3150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7DAD38A-CFBA-62F7-EEE2-CDD54F20DFEA}"/>
              </a:ext>
            </a:extLst>
          </p:cNvPr>
          <p:cNvSpPr txBox="1"/>
          <p:nvPr/>
        </p:nvSpPr>
        <p:spPr>
          <a:xfrm>
            <a:off x="7564503" y="1412492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KHÁI NIỆM</a:t>
            </a:r>
          </a:p>
        </p:txBody>
      </p:sp>
    </p:spTree>
    <p:extLst>
      <p:ext uri="{BB962C8B-B14F-4D97-AF65-F5344CB8AC3E}">
        <p14:creationId xmlns:p14="http://schemas.microsoft.com/office/powerpoint/2010/main" val="334127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3F95EC1-3561-336E-9122-B6DD2BC0B636}"/>
              </a:ext>
            </a:extLst>
          </p:cNvPr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46758B4-9152-7B19-1A2F-7A7D14B74E1E}"/>
                </a:ext>
              </a:extLst>
            </p:cNvPr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36AC42A3-F179-930B-3182-0801D037243E}"/>
              </a:ext>
            </a:extLst>
          </p:cNvPr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7C84589B-71D6-FDDC-89E4-A54A7ED5199E}"/>
              </a:ext>
            </a:extLst>
          </p:cNvPr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BD1DF4C-CF1E-C764-C557-C6B815BD8119}"/>
              </a:ext>
            </a:extLst>
          </p:cNvPr>
          <p:cNvSpPr txBox="1"/>
          <p:nvPr/>
        </p:nvSpPr>
        <p:spPr>
          <a:xfrm>
            <a:off x="1565125" y="952500"/>
            <a:ext cx="4481938" cy="228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>
                <a:solidFill>
                  <a:srgbClr val="F5FAE2"/>
                </a:solidFill>
                <a:latin typeface="Chonburi"/>
              </a:rPr>
              <a:t>GIỚI THIỆU ITEMSET MINING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8793BB58-52D5-346A-3AC4-013F9B0BAFC8}"/>
              </a:ext>
            </a:extLst>
          </p:cNvPr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704149F-EB24-3F9C-B61A-E4338E69835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9" name="Freeform 9">
            <a:extLst>
              <a:ext uri="{FF2B5EF4-FFF2-40B4-BE49-F238E27FC236}">
                <a16:creationId xmlns:a16="http://schemas.microsoft.com/office/drawing/2014/main" id="{81F55BCC-9578-6CBA-A216-B0AE79D898A3}"/>
              </a:ext>
            </a:extLst>
          </p:cNvPr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3DE1A0F-321B-2654-651B-06163BE87B4C}"/>
              </a:ext>
            </a:extLst>
          </p:cNvPr>
          <p:cNvSpPr txBox="1"/>
          <p:nvPr/>
        </p:nvSpPr>
        <p:spPr>
          <a:xfrm>
            <a:off x="7059548" y="2209496"/>
            <a:ext cx="10009252" cy="8971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66738" lvl="1" indent="-283369">
              <a:lnSpc>
                <a:spcPct val="200000"/>
              </a:lnSpc>
              <a:buFont typeface="Arial"/>
              <a:buChar char="•"/>
            </a:pP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 (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>
              <a:lnSpc>
                <a:spcPct val="200000"/>
              </a:lnSpc>
            </a:pP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MẪU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TƯỢNG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ĐANG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QUAN TÂM.</a:t>
            </a:r>
          </a:p>
          <a:p>
            <a:pPr marL="566738" lvl="1" indent="-283369">
              <a:lnSpc>
                <a:spcPct val="200000"/>
              </a:lnSpc>
              <a:buFont typeface="Arial"/>
              <a:buChar char="•"/>
            </a:pP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ITEMSET (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algn="just">
              <a:lnSpc>
                <a:spcPct val="200000"/>
              </a:lnSpc>
            </a:pP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ITEMS. </a:t>
            </a:r>
          </a:p>
          <a:p>
            <a:pPr algn="just">
              <a:lnSpc>
                <a:spcPct val="200000"/>
              </a:lnSpc>
            </a:pPr>
            <a:r>
              <a:rPr lang="en-US" sz="2800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MỘT ITEMSET CÓ K ITEMS GỌI LÀ K-ITEMSET.</a:t>
            </a:r>
          </a:p>
          <a:p>
            <a:pPr marL="566738" lvl="1" indent="-283369">
              <a:lnSpc>
                <a:spcPct val="200000"/>
              </a:lnSpc>
              <a:buFont typeface="Arial"/>
              <a:buChar char="•"/>
            </a:pP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THRESHOLD (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NGƯỠNG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CHẤP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spc="107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566738" lvl="1" indent="-283369">
              <a:lnSpc>
                <a:spcPct val="200000"/>
              </a:lnSpc>
              <a:buFont typeface="Arial"/>
              <a:buChar char="•"/>
            </a:pPr>
            <a:r>
              <a:rPr lang="en-US" sz="2800" b="1" spc="107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</a:p>
          <a:p>
            <a:pPr>
              <a:lnSpc>
                <a:spcPts val="4934"/>
              </a:lnSpc>
            </a:pPr>
            <a:endParaRPr lang="en-US" sz="2800" spc="107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4934"/>
              </a:lnSpc>
            </a:pPr>
            <a:endParaRPr lang="en-US" sz="2800" spc="107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3150"/>
              </a:lnSpc>
            </a:pPr>
            <a:endParaRPr lang="en-US" sz="2800" spc="107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ts val="3150"/>
              </a:lnSpc>
            </a:pPr>
            <a:endParaRPr lang="en-US" sz="2800" spc="107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B6A785F-888A-A5E7-555A-8671AD2ED049}"/>
              </a:ext>
            </a:extLst>
          </p:cNvPr>
          <p:cNvSpPr txBox="1"/>
          <p:nvPr/>
        </p:nvSpPr>
        <p:spPr>
          <a:xfrm>
            <a:off x="7564503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ĐẶC</a:t>
            </a:r>
            <a:r>
              <a:rPr lang="en-US" sz="5499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ĐIỂM</a:t>
            </a:r>
            <a:endParaRPr lang="en-US" sz="5499" dirty="0">
              <a:solidFill>
                <a:srgbClr val="668406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97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D92FAE4-CD21-E8FD-988C-526DBD8A6ED6}"/>
              </a:ext>
            </a:extLst>
          </p:cNvPr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661DD58-BEA4-16B3-34B6-5C48C5559A5F}"/>
                </a:ext>
              </a:extLst>
            </p:cNvPr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042004EF-2480-9598-9B72-DCEDCAC4A637}"/>
              </a:ext>
            </a:extLst>
          </p:cNvPr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4FA149D-CCA1-DACD-A173-AE29995EF30C}"/>
              </a:ext>
            </a:extLst>
          </p:cNvPr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CF7F62D3-C628-51B6-FD36-1D0229607C72}"/>
              </a:ext>
            </a:extLst>
          </p:cNvPr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1B6BA07-8D56-9D12-3A39-5190A865C98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DB0AFDFA-EFF5-2E29-A866-470363026839}"/>
              </a:ext>
            </a:extLst>
          </p:cNvPr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8F0CB606-DAAE-AB88-48CD-2CEECE8C9574}"/>
              </a:ext>
            </a:extLst>
          </p:cNvPr>
          <p:cNvSpPr txBox="1"/>
          <p:nvPr/>
        </p:nvSpPr>
        <p:spPr>
          <a:xfrm>
            <a:off x="7230323" y="1675954"/>
            <a:ext cx="11057677" cy="10626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6738" lvl="1" indent="-283369">
              <a:lnSpc>
                <a:spcPts val="4908"/>
              </a:lnSpc>
              <a:buFont typeface="Arial"/>
              <a:buChar char="•"/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SUPPORT</a:t>
            </a:r>
          </a:p>
          <a:p>
            <a:pPr marL="566738" lvl="1" indent="-283369">
              <a:lnSpc>
                <a:spcPts val="4908"/>
              </a:lnSpc>
              <a:buFont typeface="Arial"/>
              <a:buChar char="•"/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FREQUENT ITEMSETS</a:t>
            </a:r>
          </a:p>
          <a:p>
            <a:pPr marL="566738" lvl="1" indent="-283369">
              <a:lnSpc>
                <a:spcPts val="4908"/>
              </a:lnSpc>
              <a:buFont typeface="Arial"/>
              <a:buChar char="•"/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OCCUPANCY: (ĐỘ CHIẾM DỤNG)</a:t>
            </a:r>
          </a:p>
          <a:p>
            <a:pPr marL="566738" lvl="1" indent="-283369">
              <a:lnSpc>
                <a:spcPts val="4908"/>
              </a:lnSpc>
              <a:buFont typeface="Arial"/>
              <a:buChar char="•"/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HIGH OCCUPANCY ITEMSET: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"/>
              </a:rPr>
              <a:t>              SUPPORT .&gt;= THRESHOLD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"/>
              </a:rPr>
              <a:t>              MAX_UBO &gt;= THRESHOLD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"/>
              </a:rPr>
              <a:t>MAX_UBO = MAX(                )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=&gt; THỎA 2 ĐIỀU KIỆN, THÌ TẬP ITEMSET ĐÓ SẼ ĐƯỢC DÙNG ĐỂ TÍNH OCCUPANCY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"/>
              </a:rPr>
              <a:t>               OCCUPANCY &gt;= THRESHOLD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"/>
              </a:rPr>
              <a:t>OCCUPANCY = </a:t>
            </a:r>
          </a:p>
          <a:p>
            <a:pPr>
              <a:lnSpc>
                <a:spcPts val="4908"/>
              </a:lnSpc>
            </a:pPr>
            <a:r>
              <a:rPr lang="en-US" sz="2625" spc="107" dirty="0">
                <a:solidFill>
                  <a:srgbClr val="000000"/>
                </a:solidFill>
                <a:latin typeface="Prompt Bold"/>
              </a:rPr>
              <a:t> =&gt; NGƯỢC LẠI (KHÔNG TÍNH)</a:t>
            </a:r>
          </a:p>
          <a:p>
            <a:pPr>
              <a:lnSpc>
                <a:spcPts val="4908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  <a:p>
            <a:pPr>
              <a:lnSpc>
                <a:spcPts val="4908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  <a:p>
            <a:pPr>
              <a:lnSpc>
                <a:spcPts val="4908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  <a:p>
            <a:pPr>
              <a:lnSpc>
                <a:spcPts val="4908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  <a:p>
            <a:pPr algn="l">
              <a:lnSpc>
                <a:spcPts val="4908"/>
              </a:lnSpc>
            </a:pPr>
            <a:endParaRPr lang="en-US" sz="2625" spc="107" dirty="0">
              <a:solidFill>
                <a:srgbClr val="000000"/>
              </a:solidFill>
              <a:latin typeface="Prompt Bold"/>
            </a:endParaRP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3FBCA1D-BA72-54FB-D7D5-51A430D7CE05}"/>
              </a:ext>
            </a:extLst>
          </p:cNvPr>
          <p:cNvSpPr/>
          <p:nvPr/>
        </p:nvSpPr>
        <p:spPr>
          <a:xfrm>
            <a:off x="10471521" y="5459242"/>
            <a:ext cx="1928165" cy="674858"/>
          </a:xfrm>
          <a:custGeom>
            <a:avLst/>
            <a:gdLst/>
            <a:ahLst/>
            <a:cxnLst/>
            <a:rect l="l" t="t" r="r" b="b"/>
            <a:pathLst>
              <a:path w="1928165" h="674858">
                <a:moveTo>
                  <a:pt x="0" y="0"/>
                </a:moveTo>
                <a:lnTo>
                  <a:pt x="1928165" y="0"/>
                </a:lnTo>
                <a:lnTo>
                  <a:pt x="1928165" y="674858"/>
                </a:lnTo>
                <a:lnTo>
                  <a:pt x="0" y="6748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D7653D5-8DE4-4194-3DFE-7233D171A170}"/>
              </a:ext>
            </a:extLst>
          </p:cNvPr>
          <p:cNvSpPr/>
          <p:nvPr/>
        </p:nvSpPr>
        <p:spPr>
          <a:xfrm>
            <a:off x="10137318" y="7821011"/>
            <a:ext cx="1147771" cy="765181"/>
          </a:xfrm>
          <a:custGeom>
            <a:avLst/>
            <a:gdLst/>
            <a:ahLst/>
            <a:cxnLst/>
            <a:rect l="l" t="t" r="r" b="b"/>
            <a:pathLst>
              <a:path w="1147771" h="765181">
                <a:moveTo>
                  <a:pt x="0" y="0"/>
                </a:moveTo>
                <a:lnTo>
                  <a:pt x="1147772" y="0"/>
                </a:lnTo>
                <a:lnTo>
                  <a:pt x="1147772" y="765181"/>
                </a:lnTo>
                <a:lnTo>
                  <a:pt x="0" y="7651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F648C82-0351-E27E-4E96-50B7A5BB9DA1}"/>
              </a:ext>
            </a:extLst>
          </p:cNvPr>
          <p:cNvSpPr txBox="1"/>
          <p:nvPr/>
        </p:nvSpPr>
        <p:spPr>
          <a:xfrm>
            <a:off x="1565125" y="952500"/>
            <a:ext cx="4481938" cy="228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>
                <a:solidFill>
                  <a:srgbClr val="F5FAE2"/>
                </a:solidFill>
                <a:latin typeface="Chonburi"/>
              </a:rPr>
              <a:t>GIỚI THIỆU ITEMSET MINING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CFAF495-49BD-D42E-7652-B64E4598370B}"/>
              </a:ext>
            </a:extLst>
          </p:cNvPr>
          <p:cNvSpPr txBox="1"/>
          <p:nvPr/>
        </p:nvSpPr>
        <p:spPr>
          <a:xfrm>
            <a:off x="7564503" y="559176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ĐẶC</a:t>
            </a:r>
            <a:r>
              <a:rPr lang="en-US" sz="5499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en-US" sz="5499" dirty="0" err="1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ĐIỂM</a:t>
            </a:r>
            <a:r>
              <a:rPr lang="en-US" sz="5499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 (TT)</a:t>
            </a:r>
          </a:p>
        </p:txBody>
      </p:sp>
    </p:spTree>
    <p:extLst>
      <p:ext uri="{BB962C8B-B14F-4D97-AF65-F5344CB8AC3E}">
        <p14:creationId xmlns:p14="http://schemas.microsoft.com/office/powerpoint/2010/main" val="370411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3A4E79F-E74F-6A43-2165-A68C66229FCE}"/>
              </a:ext>
            </a:extLst>
          </p:cNvPr>
          <p:cNvGrpSpPr/>
          <p:nvPr/>
        </p:nvGrpSpPr>
        <p:grpSpPr>
          <a:xfrm>
            <a:off x="1028700" y="-909588"/>
            <a:ext cx="5504881" cy="9742231"/>
            <a:chOff x="0" y="0"/>
            <a:chExt cx="2354580" cy="416700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620E52B-59BD-60B9-F7A2-87F4ABA4A977}"/>
                </a:ext>
              </a:extLst>
            </p:cNvPr>
            <p:cNvSpPr/>
            <p:nvPr/>
          </p:nvSpPr>
          <p:spPr>
            <a:xfrm>
              <a:off x="0" y="0"/>
              <a:ext cx="2353310" cy="4167005"/>
            </a:xfrm>
            <a:custGeom>
              <a:avLst/>
              <a:gdLst/>
              <a:ahLst/>
              <a:cxnLst/>
              <a:rect l="l" t="t" r="r" b="b"/>
              <a:pathLst>
                <a:path w="2353310" h="4167005">
                  <a:moveTo>
                    <a:pt x="784860" y="4099695"/>
                  </a:moveTo>
                  <a:cubicBezTo>
                    <a:pt x="905510" y="4140334"/>
                    <a:pt x="1042670" y="4167005"/>
                    <a:pt x="1177290" y="4167005"/>
                  </a:cubicBezTo>
                  <a:cubicBezTo>
                    <a:pt x="1311910" y="4167005"/>
                    <a:pt x="1441450" y="4144145"/>
                    <a:pt x="1560830" y="4103505"/>
                  </a:cubicBezTo>
                  <a:cubicBezTo>
                    <a:pt x="1563370" y="4102234"/>
                    <a:pt x="1565910" y="4102234"/>
                    <a:pt x="1568450" y="4100965"/>
                  </a:cubicBezTo>
                  <a:cubicBezTo>
                    <a:pt x="2016760" y="3938405"/>
                    <a:pt x="2346960" y="3509145"/>
                    <a:pt x="2353310" y="3003501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3001232"/>
                  </a:lnTo>
                  <a:cubicBezTo>
                    <a:pt x="6350" y="3511684"/>
                    <a:pt x="331470" y="3940945"/>
                    <a:pt x="784860" y="4099695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BE1813FE-2EAE-F8A7-B8B3-7ACB254B3F87}"/>
              </a:ext>
            </a:extLst>
          </p:cNvPr>
          <p:cNvSpPr/>
          <p:nvPr/>
        </p:nvSpPr>
        <p:spPr>
          <a:xfrm>
            <a:off x="1515218" y="4085818"/>
            <a:ext cx="4531845" cy="4500374"/>
          </a:xfrm>
          <a:custGeom>
            <a:avLst/>
            <a:gdLst/>
            <a:ahLst/>
            <a:cxnLst/>
            <a:rect l="l" t="t" r="r" b="b"/>
            <a:pathLst>
              <a:path w="4531845" h="4500374">
                <a:moveTo>
                  <a:pt x="0" y="0"/>
                </a:moveTo>
                <a:lnTo>
                  <a:pt x="4531845" y="0"/>
                </a:lnTo>
                <a:lnTo>
                  <a:pt x="4531845" y="4500374"/>
                </a:lnTo>
                <a:lnTo>
                  <a:pt x="0" y="4500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3" b="-553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35DA337-0E42-2A39-A07F-54EAD3535EA1}"/>
              </a:ext>
            </a:extLst>
          </p:cNvPr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E724722D-D6EA-7118-6D0F-A13699BBB214}"/>
              </a:ext>
            </a:extLst>
          </p:cNvPr>
          <p:cNvGrpSpPr/>
          <p:nvPr/>
        </p:nvGrpSpPr>
        <p:grpSpPr>
          <a:xfrm>
            <a:off x="1447270" y="3918451"/>
            <a:ext cx="4667741" cy="4667741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FC792BD-1EB8-7AE7-317F-0D200500CED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96B1B0BB-A5F9-AD2A-D800-0B1B1BBB8A03}"/>
              </a:ext>
            </a:extLst>
          </p:cNvPr>
          <p:cNvSpPr/>
          <p:nvPr/>
        </p:nvSpPr>
        <p:spPr>
          <a:xfrm>
            <a:off x="1739372" y="4360324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89" y="0"/>
                </a:lnTo>
                <a:lnTo>
                  <a:pt x="4058789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3744235E-302C-46F0-45E8-CE455640A258}"/>
              </a:ext>
            </a:extLst>
          </p:cNvPr>
          <p:cNvSpPr txBox="1"/>
          <p:nvPr/>
        </p:nvSpPr>
        <p:spPr>
          <a:xfrm>
            <a:off x="1565125" y="952500"/>
            <a:ext cx="4481938" cy="228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4449" spc="533">
                <a:solidFill>
                  <a:srgbClr val="F5FAE2"/>
                </a:solidFill>
                <a:latin typeface="Chonburi"/>
              </a:rPr>
              <a:t>GIỚI THIỆU ITEMSET MINING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725719B-DDC0-851B-847A-50E14EBA45B5}"/>
              </a:ext>
            </a:extLst>
          </p:cNvPr>
          <p:cNvSpPr txBox="1"/>
          <p:nvPr/>
        </p:nvSpPr>
        <p:spPr>
          <a:xfrm>
            <a:off x="7067037" y="3117547"/>
            <a:ext cx="9944050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2167" lvl="1" indent="-571500" algn="just">
              <a:buFont typeface="Wingdings" panose="05000000000000000000" pitchFamily="2" charset="2"/>
              <a:buChar char="v"/>
            </a:pP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giỏ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cửa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sắp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xếp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hiểu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cùng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71500" indent="-571500" algn="just">
              <a:buFont typeface="Wingdings" panose="05000000000000000000" pitchFamily="2" charset="2"/>
              <a:buChar char="v"/>
            </a:pPr>
            <a:endParaRPr lang="en-US" sz="3600" b="1" spc="114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2167" lvl="1" indent="-571500" algn="just">
              <a:buFont typeface="Wingdings" panose="05000000000000000000" pitchFamily="2" charset="2"/>
              <a:buChar char="v"/>
            </a:pP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gì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nhằm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bán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spc="114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chéo</a:t>
            </a:r>
            <a:r>
              <a:rPr lang="en-US" sz="3600" b="1" spc="11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9355BCD-7B09-9F7D-2BB0-47AA0C2E6A65}"/>
              </a:ext>
            </a:extLst>
          </p:cNvPr>
          <p:cNvSpPr txBox="1"/>
          <p:nvPr/>
        </p:nvSpPr>
        <p:spPr>
          <a:xfrm>
            <a:off x="7641749" y="1387807"/>
            <a:ext cx="9369338" cy="631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dirty="0">
                <a:solidFill>
                  <a:srgbClr val="66840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ỨNG DỤNG</a:t>
            </a:r>
          </a:p>
        </p:txBody>
      </p:sp>
    </p:spTree>
    <p:extLst>
      <p:ext uri="{BB962C8B-B14F-4D97-AF65-F5344CB8AC3E}">
        <p14:creationId xmlns:p14="http://schemas.microsoft.com/office/powerpoint/2010/main" val="57050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5105982" y="-3953973"/>
            <a:ext cx="6266613" cy="18897272"/>
            <a:chOff x="0" y="0"/>
            <a:chExt cx="2354580" cy="71003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7100349"/>
            </a:xfrm>
            <a:custGeom>
              <a:avLst/>
              <a:gdLst/>
              <a:ahLst/>
              <a:cxnLst/>
              <a:rect l="l" t="t" r="r" b="b"/>
              <a:pathLst>
                <a:path w="2353310" h="7100349">
                  <a:moveTo>
                    <a:pt x="784860" y="7033039"/>
                  </a:moveTo>
                  <a:cubicBezTo>
                    <a:pt x="905510" y="7073679"/>
                    <a:pt x="1042670" y="7100349"/>
                    <a:pt x="1177290" y="7100349"/>
                  </a:cubicBezTo>
                  <a:cubicBezTo>
                    <a:pt x="1311910" y="7100349"/>
                    <a:pt x="1441450" y="7077489"/>
                    <a:pt x="1560830" y="7036849"/>
                  </a:cubicBezTo>
                  <a:cubicBezTo>
                    <a:pt x="1563370" y="7035579"/>
                    <a:pt x="1565910" y="7035579"/>
                    <a:pt x="1568450" y="7034309"/>
                  </a:cubicBezTo>
                  <a:cubicBezTo>
                    <a:pt x="2016760" y="6871749"/>
                    <a:pt x="2346960" y="6442489"/>
                    <a:pt x="2353310" y="592781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5923294"/>
                  </a:lnTo>
                  <a:cubicBezTo>
                    <a:pt x="6350" y="6445029"/>
                    <a:pt x="331470" y="6874289"/>
                    <a:pt x="784860" y="7033039"/>
                  </a:cubicBezTo>
                  <a:close/>
                </a:path>
              </a:pathLst>
            </a:custGeom>
            <a:solidFill>
              <a:srgbClr val="668406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294002" y="1028700"/>
            <a:ext cx="400050" cy="4000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58995" y="1028700"/>
            <a:ext cx="400050" cy="4000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3987" y="1028700"/>
            <a:ext cx="400050" cy="4000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408413" y="3076139"/>
            <a:ext cx="2983152" cy="2983152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1C868"/>
            </a:solid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2012909" y="2871478"/>
            <a:ext cx="5246391" cy="5246370"/>
            <a:chOff x="0" y="0"/>
            <a:chExt cx="6350000" cy="63499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t="-4134" b="-4134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646753" y="3577671"/>
            <a:ext cx="2506472" cy="212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59"/>
              </a:lnSpc>
              <a:spcBef>
                <a:spcPct val="0"/>
              </a:spcBef>
            </a:pPr>
            <a:r>
              <a:rPr lang="en-US" sz="12470">
                <a:solidFill>
                  <a:srgbClr val="FFFFFF"/>
                </a:solidFill>
                <a:latin typeface="Poppins Bold"/>
              </a:rPr>
              <a:t>02</a:t>
            </a:r>
          </a:p>
        </p:txBody>
      </p:sp>
      <p:sp>
        <p:nvSpPr>
          <p:cNvPr id="16" name="Freeform 16"/>
          <p:cNvSpPr/>
          <p:nvPr/>
        </p:nvSpPr>
        <p:spPr>
          <a:xfrm>
            <a:off x="16416796" y="0"/>
            <a:ext cx="1873474" cy="1235407"/>
          </a:xfrm>
          <a:custGeom>
            <a:avLst/>
            <a:gdLst/>
            <a:ahLst/>
            <a:cxnLst/>
            <a:rect l="l" t="t" r="r" b="b"/>
            <a:pathLst>
              <a:path w="1873474" h="1235407">
                <a:moveTo>
                  <a:pt x="0" y="0"/>
                </a:moveTo>
                <a:lnTo>
                  <a:pt x="1873474" y="0"/>
                </a:lnTo>
                <a:lnTo>
                  <a:pt x="1873474" y="1235407"/>
                </a:lnTo>
                <a:lnTo>
                  <a:pt x="0" y="1235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7" name="Group 17"/>
          <p:cNvGrpSpPr/>
          <p:nvPr/>
        </p:nvGrpSpPr>
        <p:grpSpPr>
          <a:xfrm>
            <a:off x="12302234" y="3160792"/>
            <a:ext cx="4667741" cy="4667741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9" name="Freeform 19"/>
          <p:cNvSpPr/>
          <p:nvPr/>
        </p:nvSpPr>
        <p:spPr>
          <a:xfrm>
            <a:off x="12594336" y="3602665"/>
            <a:ext cx="4058790" cy="3664749"/>
          </a:xfrm>
          <a:custGeom>
            <a:avLst/>
            <a:gdLst/>
            <a:ahLst/>
            <a:cxnLst/>
            <a:rect l="l" t="t" r="r" b="b"/>
            <a:pathLst>
              <a:path w="4058790" h="3664749">
                <a:moveTo>
                  <a:pt x="0" y="0"/>
                </a:moveTo>
                <a:lnTo>
                  <a:pt x="4058790" y="0"/>
                </a:lnTo>
                <a:lnTo>
                  <a:pt x="4058790" y="3664749"/>
                </a:lnTo>
                <a:lnTo>
                  <a:pt x="0" y="366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A60AD4F0-A45A-BEEC-D4E4-D188C6956C8F}"/>
              </a:ext>
            </a:extLst>
          </p:cNvPr>
          <p:cNvSpPr txBox="1"/>
          <p:nvPr/>
        </p:nvSpPr>
        <p:spPr>
          <a:xfrm>
            <a:off x="678382" y="6995277"/>
            <a:ext cx="10443214" cy="817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40"/>
              </a:lnSpc>
            </a:pPr>
            <a:r>
              <a:rPr lang="en-US" sz="7200" spc="533" dirty="0">
                <a:solidFill>
                  <a:srgbClr val="F5FAE2"/>
                </a:solidFill>
                <a:latin typeface="Chonburi"/>
              </a:rPr>
              <a:t>THUẬT TOÁN HEP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802</Words>
  <Application>Microsoft Office PowerPoint</Application>
  <PresentationFormat>Custom</PresentationFormat>
  <Paragraphs>127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40" baseType="lpstr">
      <vt:lpstr>Garet</vt:lpstr>
      <vt:lpstr>Prompt</vt:lpstr>
      <vt:lpstr>Chonburi</vt:lpstr>
      <vt:lpstr>Wingdings</vt:lpstr>
      <vt:lpstr>Arial</vt:lpstr>
      <vt:lpstr>Garet Bold</vt:lpstr>
      <vt:lpstr>Poppins Medium Bold</vt:lpstr>
      <vt:lpstr>Calibri</vt:lpstr>
      <vt:lpstr>Poppins Bold</vt:lpstr>
      <vt:lpstr>Arial Bold</vt:lpstr>
      <vt:lpstr>Prompt Bold</vt:lpstr>
      <vt:lpstr>Bevan</vt:lpstr>
      <vt:lpstr>Sigmar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khơi nghiep</dc:title>
  <dc:creator>PC</dc:creator>
  <cp:lastModifiedBy>Trần Gia Thái</cp:lastModifiedBy>
  <cp:revision>12</cp:revision>
  <dcterms:created xsi:type="dcterms:W3CDTF">2006-08-16T00:00:00Z</dcterms:created>
  <dcterms:modified xsi:type="dcterms:W3CDTF">2024-03-19T16:01:24Z</dcterms:modified>
  <dc:identifier>DAFt6UKTQIw</dc:identifier>
</cp:coreProperties>
</file>

<file path=docProps/thumbnail.jpeg>
</file>